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6"/>
  </p:notesMasterIdLst>
  <p:sldIdLst>
    <p:sldId id="256" r:id="rId2"/>
    <p:sldId id="267" r:id="rId3"/>
    <p:sldId id="265" r:id="rId4"/>
    <p:sldId id="264" r:id="rId5"/>
    <p:sldId id="259" r:id="rId6"/>
    <p:sldId id="258" r:id="rId7"/>
    <p:sldId id="266" r:id="rId8"/>
    <p:sldId id="257" r:id="rId9"/>
    <p:sldId id="262" r:id="rId10"/>
    <p:sldId id="269" r:id="rId11"/>
    <p:sldId id="270" r:id="rId12"/>
    <p:sldId id="271" r:id="rId13"/>
    <p:sldId id="27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9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B054F-011D-488D-811F-B320985F33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368C2D-32B8-4EAB-8879-9EEAAF7AB2A9}">
      <dgm:prSet/>
      <dgm:spPr/>
      <dgm:t>
        <a:bodyPr/>
        <a:lstStyle/>
        <a:p>
          <a:r>
            <a:rPr lang="en-US"/>
            <a:t>Analyze the Multiple Intelligence test score data of 257 students.</a:t>
          </a:r>
        </a:p>
      </dgm:t>
    </dgm:pt>
    <dgm:pt modelId="{1610F804-1F09-4767-A2E2-6250F569A43F}" type="parTrans" cxnId="{9FE0C023-BEFA-4DFB-8436-A797C4D302F2}">
      <dgm:prSet/>
      <dgm:spPr/>
      <dgm:t>
        <a:bodyPr/>
        <a:lstStyle/>
        <a:p>
          <a:endParaRPr lang="en-US"/>
        </a:p>
      </dgm:t>
    </dgm:pt>
    <dgm:pt modelId="{1C39C48A-2438-4C2C-86DC-CCBFFEB8230D}" type="sibTrans" cxnId="{9FE0C023-BEFA-4DFB-8436-A797C4D302F2}">
      <dgm:prSet/>
      <dgm:spPr/>
      <dgm:t>
        <a:bodyPr/>
        <a:lstStyle/>
        <a:p>
          <a:endParaRPr lang="en-US"/>
        </a:p>
      </dgm:t>
    </dgm:pt>
    <dgm:pt modelId="{378C4DEF-B056-4F29-8F50-98483C7D6149}">
      <dgm:prSet/>
      <dgm:spPr/>
      <dgm:t>
        <a:bodyPr/>
        <a:lstStyle/>
        <a:p>
          <a:r>
            <a:rPr lang="en-US"/>
            <a:t>Visualization of Test Report in an easily understandable format for parents in the form of a dashboard.</a:t>
          </a:r>
        </a:p>
      </dgm:t>
    </dgm:pt>
    <dgm:pt modelId="{1E86FA14-EAFC-4DD9-AEEC-312BE4CC3A1D}" type="parTrans" cxnId="{28E40B56-7922-4A2F-8545-3CB2CB714A77}">
      <dgm:prSet/>
      <dgm:spPr/>
      <dgm:t>
        <a:bodyPr/>
        <a:lstStyle/>
        <a:p>
          <a:endParaRPr lang="en-US"/>
        </a:p>
      </dgm:t>
    </dgm:pt>
    <dgm:pt modelId="{729A4746-FB18-4F16-838D-DC3AF560BB02}" type="sibTrans" cxnId="{28E40B56-7922-4A2F-8545-3CB2CB714A77}">
      <dgm:prSet/>
      <dgm:spPr/>
      <dgm:t>
        <a:bodyPr/>
        <a:lstStyle/>
        <a:p>
          <a:endParaRPr lang="en-US"/>
        </a:p>
      </dgm:t>
    </dgm:pt>
    <dgm:pt modelId="{1E270528-0D53-4AFE-9C15-A978056ABC9E}">
      <dgm:prSet/>
      <dgm:spPr/>
      <dgm:t>
        <a:bodyPr/>
        <a:lstStyle/>
        <a:p>
          <a:r>
            <a:rPr lang="en-US"/>
            <a:t>Recommendation of possible degrees and careers based on relative performance on 8 different intelligence categories. </a:t>
          </a:r>
        </a:p>
      </dgm:t>
    </dgm:pt>
    <dgm:pt modelId="{2D7DDB57-A036-4F71-9D47-31C3FB2E376B}" type="parTrans" cxnId="{A1121514-C46F-46F7-8547-A68302005898}">
      <dgm:prSet/>
      <dgm:spPr/>
      <dgm:t>
        <a:bodyPr/>
        <a:lstStyle/>
        <a:p>
          <a:endParaRPr lang="en-US"/>
        </a:p>
      </dgm:t>
    </dgm:pt>
    <dgm:pt modelId="{99634790-4294-4DDB-9DB6-13539A2F6638}" type="sibTrans" cxnId="{A1121514-C46F-46F7-8547-A68302005898}">
      <dgm:prSet/>
      <dgm:spPr/>
      <dgm:t>
        <a:bodyPr/>
        <a:lstStyle/>
        <a:p>
          <a:endParaRPr lang="en-US"/>
        </a:p>
      </dgm:t>
    </dgm:pt>
    <dgm:pt modelId="{819EF94A-DCAA-4D92-83F8-964CC675B15F}" type="pres">
      <dgm:prSet presAssocID="{469B054F-011D-488D-811F-B320985F3382}" presName="root" presStyleCnt="0">
        <dgm:presLayoutVars>
          <dgm:dir/>
          <dgm:resizeHandles val="exact"/>
        </dgm:presLayoutVars>
      </dgm:prSet>
      <dgm:spPr/>
    </dgm:pt>
    <dgm:pt modelId="{26CC12BC-ABCE-4338-BC07-C97092588A2D}" type="pres">
      <dgm:prSet presAssocID="{4E368C2D-32B8-4EAB-8879-9EEAAF7AB2A9}" presName="compNode" presStyleCnt="0"/>
      <dgm:spPr/>
    </dgm:pt>
    <dgm:pt modelId="{41EA9D78-FCB8-489D-AFAE-278CEE8898FE}" type="pres">
      <dgm:prSet presAssocID="{4E368C2D-32B8-4EAB-8879-9EEAAF7AB2A9}" presName="bgRect" presStyleLbl="bgShp" presStyleIdx="0" presStyleCnt="3"/>
      <dgm:spPr/>
    </dgm:pt>
    <dgm:pt modelId="{C69D081B-B218-45A6-8E2A-12107318A939}" type="pres">
      <dgm:prSet presAssocID="{4E368C2D-32B8-4EAB-8879-9EEAAF7AB2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E0FF99-0073-42EE-9CDE-C4DDD3F6BB75}" type="pres">
      <dgm:prSet presAssocID="{4E368C2D-32B8-4EAB-8879-9EEAAF7AB2A9}" presName="spaceRect" presStyleCnt="0"/>
      <dgm:spPr/>
    </dgm:pt>
    <dgm:pt modelId="{478CE3DC-10D7-4F6D-93C2-DEF0420B44AB}" type="pres">
      <dgm:prSet presAssocID="{4E368C2D-32B8-4EAB-8879-9EEAAF7AB2A9}" presName="parTx" presStyleLbl="revTx" presStyleIdx="0" presStyleCnt="3">
        <dgm:presLayoutVars>
          <dgm:chMax val="0"/>
          <dgm:chPref val="0"/>
        </dgm:presLayoutVars>
      </dgm:prSet>
      <dgm:spPr/>
    </dgm:pt>
    <dgm:pt modelId="{FD8B5922-1C40-4D2D-9AD5-F7145D1FD52A}" type="pres">
      <dgm:prSet presAssocID="{1C39C48A-2438-4C2C-86DC-CCBFFEB8230D}" presName="sibTrans" presStyleCnt="0"/>
      <dgm:spPr/>
    </dgm:pt>
    <dgm:pt modelId="{BB7FEBEF-43EE-4F4E-9A55-B031CE058B56}" type="pres">
      <dgm:prSet presAssocID="{378C4DEF-B056-4F29-8F50-98483C7D6149}" presName="compNode" presStyleCnt="0"/>
      <dgm:spPr/>
    </dgm:pt>
    <dgm:pt modelId="{5A4C37D1-70DC-4522-8FAD-73E7F111A182}" type="pres">
      <dgm:prSet presAssocID="{378C4DEF-B056-4F29-8F50-98483C7D6149}" presName="bgRect" presStyleLbl="bgShp" presStyleIdx="1" presStyleCnt="3"/>
      <dgm:spPr/>
    </dgm:pt>
    <dgm:pt modelId="{21018AD9-05B9-4105-A839-E8590D5439EB}" type="pres">
      <dgm:prSet presAssocID="{378C4DEF-B056-4F29-8F50-98483C7D61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C86537-D943-4251-A0B3-69B29B81F797}" type="pres">
      <dgm:prSet presAssocID="{378C4DEF-B056-4F29-8F50-98483C7D6149}" presName="spaceRect" presStyleCnt="0"/>
      <dgm:spPr/>
    </dgm:pt>
    <dgm:pt modelId="{2C87C5DD-5C13-4086-831A-695B6E51D039}" type="pres">
      <dgm:prSet presAssocID="{378C4DEF-B056-4F29-8F50-98483C7D6149}" presName="parTx" presStyleLbl="revTx" presStyleIdx="1" presStyleCnt="3">
        <dgm:presLayoutVars>
          <dgm:chMax val="0"/>
          <dgm:chPref val="0"/>
        </dgm:presLayoutVars>
      </dgm:prSet>
      <dgm:spPr/>
    </dgm:pt>
    <dgm:pt modelId="{C74EC078-A75B-4410-A173-5DFC8AFC6F83}" type="pres">
      <dgm:prSet presAssocID="{729A4746-FB18-4F16-838D-DC3AF560BB02}" presName="sibTrans" presStyleCnt="0"/>
      <dgm:spPr/>
    </dgm:pt>
    <dgm:pt modelId="{30ECCAB0-E646-432B-8484-ADC046FD9565}" type="pres">
      <dgm:prSet presAssocID="{1E270528-0D53-4AFE-9C15-A978056ABC9E}" presName="compNode" presStyleCnt="0"/>
      <dgm:spPr/>
    </dgm:pt>
    <dgm:pt modelId="{F88750BD-F278-4C9C-96D2-3C04684E2944}" type="pres">
      <dgm:prSet presAssocID="{1E270528-0D53-4AFE-9C15-A978056ABC9E}" presName="bgRect" presStyleLbl="bgShp" presStyleIdx="2" presStyleCnt="3"/>
      <dgm:spPr/>
    </dgm:pt>
    <dgm:pt modelId="{5C627158-5FA0-4777-AC09-392FC2561005}" type="pres">
      <dgm:prSet presAssocID="{1E270528-0D53-4AFE-9C15-A978056ABC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2034BD82-0B48-4A6F-A277-1C0E4A3DAC12}" type="pres">
      <dgm:prSet presAssocID="{1E270528-0D53-4AFE-9C15-A978056ABC9E}" presName="spaceRect" presStyleCnt="0"/>
      <dgm:spPr/>
    </dgm:pt>
    <dgm:pt modelId="{7CB6AD9A-E92D-4285-AECB-5F511F6841A8}" type="pres">
      <dgm:prSet presAssocID="{1E270528-0D53-4AFE-9C15-A978056ABC9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1121514-C46F-46F7-8547-A68302005898}" srcId="{469B054F-011D-488D-811F-B320985F3382}" destId="{1E270528-0D53-4AFE-9C15-A978056ABC9E}" srcOrd="2" destOrd="0" parTransId="{2D7DDB57-A036-4F71-9D47-31C3FB2E376B}" sibTransId="{99634790-4294-4DDB-9DB6-13539A2F6638}"/>
    <dgm:cxn modelId="{9FE0C023-BEFA-4DFB-8436-A797C4D302F2}" srcId="{469B054F-011D-488D-811F-B320985F3382}" destId="{4E368C2D-32B8-4EAB-8879-9EEAAF7AB2A9}" srcOrd="0" destOrd="0" parTransId="{1610F804-1F09-4767-A2E2-6250F569A43F}" sibTransId="{1C39C48A-2438-4C2C-86DC-CCBFFEB8230D}"/>
    <dgm:cxn modelId="{1BC4DA46-28F4-4E94-B7A9-68CF8604C59C}" type="presOf" srcId="{4E368C2D-32B8-4EAB-8879-9EEAAF7AB2A9}" destId="{478CE3DC-10D7-4F6D-93C2-DEF0420B44AB}" srcOrd="0" destOrd="0" presId="urn:microsoft.com/office/officeart/2018/2/layout/IconVerticalSolidList"/>
    <dgm:cxn modelId="{B24C156B-33DF-4947-858B-C96BAA237DDB}" type="presOf" srcId="{378C4DEF-B056-4F29-8F50-98483C7D6149}" destId="{2C87C5DD-5C13-4086-831A-695B6E51D039}" srcOrd="0" destOrd="0" presId="urn:microsoft.com/office/officeart/2018/2/layout/IconVerticalSolidList"/>
    <dgm:cxn modelId="{28E40B56-7922-4A2F-8545-3CB2CB714A77}" srcId="{469B054F-011D-488D-811F-B320985F3382}" destId="{378C4DEF-B056-4F29-8F50-98483C7D6149}" srcOrd="1" destOrd="0" parTransId="{1E86FA14-EAFC-4DD9-AEEC-312BE4CC3A1D}" sibTransId="{729A4746-FB18-4F16-838D-DC3AF560BB02}"/>
    <dgm:cxn modelId="{0BF8897D-68A9-44FB-BA1C-5BB71E17D9C9}" type="presOf" srcId="{1E270528-0D53-4AFE-9C15-A978056ABC9E}" destId="{7CB6AD9A-E92D-4285-AECB-5F511F6841A8}" srcOrd="0" destOrd="0" presId="urn:microsoft.com/office/officeart/2018/2/layout/IconVerticalSolidList"/>
    <dgm:cxn modelId="{311D39CF-96BA-429A-A727-82C0BDB1055F}" type="presOf" srcId="{469B054F-011D-488D-811F-B320985F3382}" destId="{819EF94A-DCAA-4D92-83F8-964CC675B15F}" srcOrd="0" destOrd="0" presId="urn:microsoft.com/office/officeart/2018/2/layout/IconVerticalSolidList"/>
    <dgm:cxn modelId="{982E48C6-3276-4804-AA72-D2E253CE8201}" type="presParOf" srcId="{819EF94A-DCAA-4D92-83F8-964CC675B15F}" destId="{26CC12BC-ABCE-4338-BC07-C97092588A2D}" srcOrd="0" destOrd="0" presId="urn:microsoft.com/office/officeart/2018/2/layout/IconVerticalSolidList"/>
    <dgm:cxn modelId="{DFB884D6-EAD7-45EB-B1F3-2064723E3053}" type="presParOf" srcId="{26CC12BC-ABCE-4338-BC07-C97092588A2D}" destId="{41EA9D78-FCB8-489D-AFAE-278CEE8898FE}" srcOrd="0" destOrd="0" presId="urn:microsoft.com/office/officeart/2018/2/layout/IconVerticalSolidList"/>
    <dgm:cxn modelId="{F8D053FD-E5EA-49B5-BCE9-15C6BD566D28}" type="presParOf" srcId="{26CC12BC-ABCE-4338-BC07-C97092588A2D}" destId="{C69D081B-B218-45A6-8E2A-12107318A939}" srcOrd="1" destOrd="0" presId="urn:microsoft.com/office/officeart/2018/2/layout/IconVerticalSolidList"/>
    <dgm:cxn modelId="{DB5DBA68-54F4-4EDA-A1EF-43DE58957F7B}" type="presParOf" srcId="{26CC12BC-ABCE-4338-BC07-C97092588A2D}" destId="{EEE0FF99-0073-42EE-9CDE-C4DDD3F6BB75}" srcOrd="2" destOrd="0" presId="urn:microsoft.com/office/officeart/2018/2/layout/IconVerticalSolidList"/>
    <dgm:cxn modelId="{9868E515-CCD9-4C4F-9FD7-F4059F93C6B0}" type="presParOf" srcId="{26CC12BC-ABCE-4338-BC07-C97092588A2D}" destId="{478CE3DC-10D7-4F6D-93C2-DEF0420B44AB}" srcOrd="3" destOrd="0" presId="urn:microsoft.com/office/officeart/2018/2/layout/IconVerticalSolidList"/>
    <dgm:cxn modelId="{8E9ED07C-4110-4A71-993B-14A27167B28A}" type="presParOf" srcId="{819EF94A-DCAA-4D92-83F8-964CC675B15F}" destId="{FD8B5922-1C40-4D2D-9AD5-F7145D1FD52A}" srcOrd="1" destOrd="0" presId="urn:microsoft.com/office/officeart/2018/2/layout/IconVerticalSolidList"/>
    <dgm:cxn modelId="{469EA685-9FD5-4FC5-B64C-8DCD3ED9EA21}" type="presParOf" srcId="{819EF94A-DCAA-4D92-83F8-964CC675B15F}" destId="{BB7FEBEF-43EE-4F4E-9A55-B031CE058B56}" srcOrd="2" destOrd="0" presId="urn:microsoft.com/office/officeart/2018/2/layout/IconVerticalSolidList"/>
    <dgm:cxn modelId="{DF67D087-4C9C-43CD-B765-345945555157}" type="presParOf" srcId="{BB7FEBEF-43EE-4F4E-9A55-B031CE058B56}" destId="{5A4C37D1-70DC-4522-8FAD-73E7F111A182}" srcOrd="0" destOrd="0" presId="urn:microsoft.com/office/officeart/2018/2/layout/IconVerticalSolidList"/>
    <dgm:cxn modelId="{0747EE78-FD88-415A-9229-60BED94C6CA9}" type="presParOf" srcId="{BB7FEBEF-43EE-4F4E-9A55-B031CE058B56}" destId="{21018AD9-05B9-4105-A839-E8590D5439EB}" srcOrd="1" destOrd="0" presId="urn:microsoft.com/office/officeart/2018/2/layout/IconVerticalSolidList"/>
    <dgm:cxn modelId="{DE2955F4-1815-4F76-B503-710988A07B81}" type="presParOf" srcId="{BB7FEBEF-43EE-4F4E-9A55-B031CE058B56}" destId="{ADC86537-D943-4251-A0B3-69B29B81F797}" srcOrd="2" destOrd="0" presId="urn:microsoft.com/office/officeart/2018/2/layout/IconVerticalSolidList"/>
    <dgm:cxn modelId="{D101216A-D502-4317-9427-2A366A0AE40D}" type="presParOf" srcId="{BB7FEBEF-43EE-4F4E-9A55-B031CE058B56}" destId="{2C87C5DD-5C13-4086-831A-695B6E51D039}" srcOrd="3" destOrd="0" presId="urn:microsoft.com/office/officeart/2018/2/layout/IconVerticalSolidList"/>
    <dgm:cxn modelId="{715AA571-FB73-4B3E-9CC9-EFFB4F6BB238}" type="presParOf" srcId="{819EF94A-DCAA-4D92-83F8-964CC675B15F}" destId="{C74EC078-A75B-4410-A173-5DFC8AFC6F83}" srcOrd="3" destOrd="0" presId="urn:microsoft.com/office/officeart/2018/2/layout/IconVerticalSolidList"/>
    <dgm:cxn modelId="{99C3A88B-7CBB-4DA7-B7EB-FF3A4B9AD493}" type="presParOf" srcId="{819EF94A-DCAA-4D92-83F8-964CC675B15F}" destId="{30ECCAB0-E646-432B-8484-ADC046FD9565}" srcOrd="4" destOrd="0" presId="urn:microsoft.com/office/officeart/2018/2/layout/IconVerticalSolidList"/>
    <dgm:cxn modelId="{319E2312-8041-412F-B3D2-34F71B9A9B5B}" type="presParOf" srcId="{30ECCAB0-E646-432B-8484-ADC046FD9565}" destId="{F88750BD-F278-4C9C-96D2-3C04684E2944}" srcOrd="0" destOrd="0" presId="urn:microsoft.com/office/officeart/2018/2/layout/IconVerticalSolidList"/>
    <dgm:cxn modelId="{828A7D33-3D4B-4755-A6F7-EBBA6F9F79D4}" type="presParOf" srcId="{30ECCAB0-E646-432B-8484-ADC046FD9565}" destId="{5C627158-5FA0-4777-AC09-392FC2561005}" srcOrd="1" destOrd="0" presId="urn:microsoft.com/office/officeart/2018/2/layout/IconVerticalSolidList"/>
    <dgm:cxn modelId="{2A131681-93EF-4C6A-83B6-F637F60C530F}" type="presParOf" srcId="{30ECCAB0-E646-432B-8484-ADC046FD9565}" destId="{2034BD82-0B48-4A6F-A277-1C0E4A3DAC12}" srcOrd="2" destOrd="0" presId="urn:microsoft.com/office/officeart/2018/2/layout/IconVerticalSolidList"/>
    <dgm:cxn modelId="{D1997130-8FA8-44CC-8AC0-B04A106D6DE8}" type="presParOf" srcId="{30ECCAB0-E646-432B-8484-ADC046FD9565}" destId="{7CB6AD9A-E92D-4285-AECB-5F511F6841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A9D78-FCB8-489D-AFAE-278CEE8898FE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D081B-B218-45A6-8E2A-12107318A93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CE3DC-10D7-4F6D-93C2-DEF0420B44AB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Analyze the Multiple Intelligence test score data of 257 students.</a:t>
          </a:r>
        </a:p>
      </dsp:txBody>
      <dsp:txXfrm>
        <a:off x="1435590" y="531"/>
        <a:ext cx="9080009" cy="1242935"/>
      </dsp:txXfrm>
    </dsp:sp>
    <dsp:sp modelId="{5A4C37D1-70DC-4522-8FAD-73E7F111A182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18AD9-05B9-4105-A839-E8590D5439E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87C5DD-5C13-4086-831A-695B6E51D039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Visualization of Test Report in an easily understandable format for parents in the form of a dashboard.</a:t>
          </a:r>
        </a:p>
      </dsp:txBody>
      <dsp:txXfrm>
        <a:off x="1435590" y="1554201"/>
        <a:ext cx="9080009" cy="1242935"/>
      </dsp:txXfrm>
    </dsp:sp>
    <dsp:sp modelId="{F88750BD-F278-4C9C-96D2-3C04684E294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27158-5FA0-4777-AC09-392FC256100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6AD9A-E92D-4285-AECB-5F511F6841A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Recommendation of possible degrees and careers based on relative performance on 8 different intelligence categories. 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63BE5-291B-471E-A07A-1E085384DB89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4AD81-0877-455E-B8A1-DE54C08EC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26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3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57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71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4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37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8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98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3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6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19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39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5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88" r:id="rId7"/>
    <p:sldLayoutId id="2147483689" r:id="rId8"/>
    <p:sldLayoutId id="2147483690" r:id="rId9"/>
    <p:sldLayoutId id="2147483691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B9386-9529-C40A-55AB-9623708E2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MI Data Analysis &amp; Visualization</a:t>
            </a:r>
          </a:p>
        </p:txBody>
      </p:sp>
      <p:sp>
        <p:nvSpPr>
          <p:cNvPr id="11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2A22EF-C8A5-23F7-E417-A4D19E1039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36" r="31871" b="-2"/>
          <a:stretch/>
        </p:blipFill>
        <p:spPr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150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4392D-22B3-F457-EE09-91EFFFE50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C1E52-6176-3908-C867-A7E9E6E45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" t="3994" b="1444"/>
          <a:stretch/>
        </p:blipFill>
        <p:spPr>
          <a:xfrm>
            <a:off x="252918" y="309124"/>
            <a:ext cx="11495119" cy="62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7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F5828-45B1-C7C5-9A68-7B29BA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B38385-B212-6417-1A49-06AB1726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2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76" name="Picture 75" descr="Graph on document with pen">
            <a:extLst>
              <a:ext uri="{FF2B5EF4-FFF2-40B4-BE49-F238E27FC236}">
                <a16:creationId xmlns:a16="http://schemas.microsoft.com/office/drawing/2014/main" id="{EBCE9FB8-386E-D80F-0A55-9426CEBD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10" b="1422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6AB2A-6B63-F6EA-2B54-1FF44E1A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9" y="1330673"/>
            <a:ext cx="5366040" cy="2344840"/>
          </a:xfrm>
        </p:spPr>
        <p:txBody>
          <a:bodyPr anchor="b">
            <a:normAutofit/>
          </a:bodyPr>
          <a:lstStyle/>
          <a:p>
            <a:r>
              <a:rPr lang="en-IN" sz="7200" dirty="0">
                <a:solidFill>
                  <a:srgbClr val="FFFFFF"/>
                </a:solidFill>
              </a:rPr>
              <a:t>TECHNICAL LEARNINGS</a:t>
            </a:r>
          </a:p>
        </p:txBody>
      </p:sp>
      <p:sp>
        <p:nvSpPr>
          <p:cNvPr id="7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80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EAA6E73E-599D-41BD-07A3-A37664F57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7" y="243191"/>
            <a:ext cx="6105079" cy="631325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Cleaning of data - Handling missing data. Missing data imputation can not be used here so we removed the missing data. 6 rows were removed for further processing.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Text processing - Making text data uniform and with proper spacing using relevant Excel formulae.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Entity resolution problem.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Learning computation of standard deviations in Excel, creation of bins based on relative performance.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Learning of visualization of data through conditional formatting.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Creation of performance dials (Gauge charts) using Excel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Creation of Word Clouds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Creation of Bar charts in Tableau and overall structure of dashboard</a:t>
            </a:r>
            <a:endParaRPr lang="en-I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6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A6E778-70B4-8068-5FD0-C3D3AE69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8EB499A-939F-9D7B-7B81-64050CD9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!!Rectangle">
            <a:extLst>
              <a:ext uri="{FF2B5EF4-FFF2-40B4-BE49-F238E27FC236}">
                <a16:creationId xmlns:a16="http://schemas.microsoft.com/office/drawing/2014/main" id="{DF64B54D-F177-CF08-258C-D031EFA48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76" name="Picture 75" descr="Graph on document with pen">
            <a:extLst>
              <a:ext uri="{FF2B5EF4-FFF2-40B4-BE49-F238E27FC236}">
                <a16:creationId xmlns:a16="http://schemas.microsoft.com/office/drawing/2014/main" id="{E005F119-51B5-CB64-C20C-A30D9500B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10" b="1422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003F2E-58F7-5597-B092-096A1112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" y="1330673"/>
            <a:ext cx="5846611" cy="2344840"/>
          </a:xfrm>
        </p:spPr>
        <p:txBody>
          <a:bodyPr anchor="b">
            <a:normAutofit fontScale="90000"/>
          </a:bodyPr>
          <a:lstStyle/>
          <a:p>
            <a:r>
              <a:rPr lang="en-IN" sz="7200" dirty="0">
                <a:solidFill>
                  <a:srgbClr val="FFFFFF"/>
                </a:solidFill>
              </a:rPr>
              <a:t>MANAGEMENT LEARNINGS</a:t>
            </a:r>
          </a:p>
        </p:txBody>
      </p:sp>
      <p:sp>
        <p:nvSpPr>
          <p:cNvPr id="77" name="Graphic 11">
            <a:extLst>
              <a:ext uri="{FF2B5EF4-FFF2-40B4-BE49-F238E27FC236}">
                <a16:creationId xmlns:a16="http://schemas.microsoft.com/office/drawing/2014/main" id="{DDACAF93-82F2-C083-E9D9-EF4FA065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8" name="Graphic 10">
            <a:extLst>
              <a:ext uri="{FF2B5EF4-FFF2-40B4-BE49-F238E27FC236}">
                <a16:creationId xmlns:a16="http://schemas.microsoft.com/office/drawing/2014/main" id="{AF90D662-A85F-3477-F0A0-9F9EE4C0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9" name="Graphic 12">
            <a:extLst>
              <a:ext uri="{FF2B5EF4-FFF2-40B4-BE49-F238E27FC236}">
                <a16:creationId xmlns:a16="http://schemas.microsoft.com/office/drawing/2014/main" id="{C6F63457-7F21-0A6C-54AF-186C68824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80" name="Straight Connector">
            <a:extLst>
              <a:ext uri="{FF2B5EF4-FFF2-40B4-BE49-F238E27FC236}">
                <a16:creationId xmlns:a16="http://schemas.microsoft.com/office/drawing/2014/main" id="{85EA987E-0114-397A-C4DA-769ED3BF9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764E23F9-AAEC-3F01-545D-E2D6161D2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168" y="3340317"/>
            <a:ext cx="6105079" cy="3331738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Generation of alternatives and choosing the best one.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Started with small team and scaled up to a bigger team.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Quality checks at the end to ensure uniformity and correctness of information from all </a:t>
            </a:r>
            <a:r>
              <a:rPr lang="en-US" sz="2000">
                <a:solidFill>
                  <a:srgbClr val="FFFFFF"/>
                </a:solidFill>
              </a:rPr>
              <a:t>team members.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Working under pressure while managing time to meet deadlines.</a:t>
            </a:r>
            <a:endParaRPr lang="en-I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818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91EE00-E35D-0A3F-3CBD-ED8B2B74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D4BCDA0E-1CDB-E8AF-B0E3-DAC210362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9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5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F4660-8CA7-14C4-E3E4-4A122B18B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Objective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A1B4F7-C027-EBE3-B848-1A461B22C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8541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764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A5B91EDB-0114-C896-1A19-2418E731E7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220" b="14510"/>
          <a:stretch/>
        </p:blipFill>
        <p:spPr>
          <a:xfrm>
            <a:off x="20" y="0"/>
            <a:ext cx="12191980" cy="724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8E149-522F-3BBB-A641-AA48C069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039" y="2301309"/>
            <a:ext cx="94921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7200" b="1" cap="all" dirty="0">
                <a:solidFill>
                  <a:srgbClr val="FFFFFF"/>
                </a:solidFill>
              </a:rPr>
              <a:t>DESCRIPTIVE ANALYSIS</a:t>
            </a:r>
            <a:endParaRPr lang="en-US" sz="7200" b="1" i="0" kern="1200" cap="all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26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AAA43-2126-EBDC-AC72-7DB523BF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22" y="364178"/>
            <a:ext cx="5243394" cy="2225532"/>
          </a:xfrm>
        </p:spPr>
        <p:txBody>
          <a:bodyPr anchor="t">
            <a:normAutofit/>
          </a:bodyPr>
          <a:lstStyle/>
          <a:p>
            <a:r>
              <a:rPr lang="en-US" sz="6000" dirty="0"/>
              <a:t>Given Data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A7B732C6-5CE3-C091-CFD3-05D112D7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22" y="3210531"/>
            <a:ext cx="11568371" cy="27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2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8FDA-D738-53EC-E486-93229BD8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Determination of relative performance </a:t>
            </a:r>
            <a:r>
              <a:rPr lang="en-US" sz="3600" b="1" cap="all" dirty="0">
                <a:solidFill>
                  <a:schemeClr val="bg1"/>
                </a:solidFill>
              </a:rPr>
              <a:t>score bands</a:t>
            </a:r>
            <a:endParaRPr lang="en-US" sz="36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9ED277-3D1C-AD65-125F-1547BBE140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722303"/>
              </p:ext>
            </p:extLst>
          </p:nvPr>
        </p:nvGraphicFramePr>
        <p:xfrm>
          <a:off x="91138" y="2166640"/>
          <a:ext cx="12100864" cy="4073430"/>
        </p:xfrm>
        <a:graphic>
          <a:graphicData uri="http://schemas.openxmlformats.org/drawingml/2006/table">
            <a:tbl>
              <a:tblPr/>
              <a:tblGrid>
                <a:gridCol w="3068856">
                  <a:extLst>
                    <a:ext uri="{9D8B030D-6E8A-4147-A177-3AD203B41FA5}">
                      <a16:colId xmlns:a16="http://schemas.microsoft.com/office/drawing/2014/main" val="298716891"/>
                    </a:ext>
                  </a:extLst>
                </a:gridCol>
                <a:gridCol w="278640">
                  <a:extLst>
                    <a:ext uri="{9D8B030D-6E8A-4147-A177-3AD203B41FA5}">
                      <a16:colId xmlns:a16="http://schemas.microsoft.com/office/drawing/2014/main" val="3819646668"/>
                    </a:ext>
                  </a:extLst>
                </a:gridCol>
                <a:gridCol w="278640">
                  <a:extLst>
                    <a:ext uri="{9D8B030D-6E8A-4147-A177-3AD203B41FA5}">
                      <a16:colId xmlns:a16="http://schemas.microsoft.com/office/drawing/2014/main" val="3977818907"/>
                    </a:ext>
                  </a:extLst>
                </a:gridCol>
                <a:gridCol w="278640">
                  <a:extLst>
                    <a:ext uri="{9D8B030D-6E8A-4147-A177-3AD203B41FA5}">
                      <a16:colId xmlns:a16="http://schemas.microsoft.com/office/drawing/2014/main" val="1505257189"/>
                    </a:ext>
                  </a:extLst>
                </a:gridCol>
                <a:gridCol w="1024511">
                  <a:extLst>
                    <a:ext uri="{9D8B030D-6E8A-4147-A177-3AD203B41FA5}">
                      <a16:colId xmlns:a16="http://schemas.microsoft.com/office/drawing/2014/main" val="3059559589"/>
                    </a:ext>
                  </a:extLst>
                </a:gridCol>
                <a:gridCol w="1024511">
                  <a:extLst>
                    <a:ext uri="{9D8B030D-6E8A-4147-A177-3AD203B41FA5}">
                      <a16:colId xmlns:a16="http://schemas.microsoft.com/office/drawing/2014/main" val="435786443"/>
                    </a:ext>
                  </a:extLst>
                </a:gridCol>
                <a:gridCol w="1024511">
                  <a:extLst>
                    <a:ext uri="{9D8B030D-6E8A-4147-A177-3AD203B41FA5}">
                      <a16:colId xmlns:a16="http://schemas.microsoft.com/office/drawing/2014/main" val="1542264067"/>
                    </a:ext>
                  </a:extLst>
                </a:gridCol>
                <a:gridCol w="1024511">
                  <a:extLst>
                    <a:ext uri="{9D8B030D-6E8A-4147-A177-3AD203B41FA5}">
                      <a16:colId xmlns:a16="http://schemas.microsoft.com/office/drawing/2014/main" val="885623157"/>
                    </a:ext>
                  </a:extLst>
                </a:gridCol>
                <a:gridCol w="1024511">
                  <a:extLst>
                    <a:ext uri="{9D8B030D-6E8A-4147-A177-3AD203B41FA5}">
                      <a16:colId xmlns:a16="http://schemas.microsoft.com/office/drawing/2014/main" val="452550963"/>
                    </a:ext>
                  </a:extLst>
                </a:gridCol>
                <a:gridCol w="1024511">
                  <a:extLst>
                    <a:ext uri="{9D8B030D-6E8A-4147-A177-3AD203B41FA5}">
                      <a16:colId xmlns:a16="http://schemas.microsoft.com/office/drawing/2014/main" val="1552114800"/>
                    </a:ext>
                  </a:extLst>
                </a:gridCol>
                <a:gridCol w="1024511">
                  <a:extLst>
                    <a:ext uri="{9D8B030D-6E8A-4147-A177-3AD203B41FA5}">
                      <a16:colId xmlns:a16="http://schemas.microsoft.com/office/drawing/2014/main" val="313726870"/>
                    </a:ext>
                  </a:extLst>
                </a:gridCol>
                <a:gridCol w="1024511">
                  <a:extLst>
                    <a:ext uri="{9D8B030D-6E8A-4147-A177-3AD203B41FA5}">
                      <a16:colId xmlns:a16="http://schemas.microsoft.com/office/drawing/2014/main" val="2421706973"/>
                    </a:ext>
                  </a:extLst>
                </a:gridCol>
              </a:tblGrid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no. of students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9180005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792171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Std. Dev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16.32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089476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0.5SD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532207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M-0.5SD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57.97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54.05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53.97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48.84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54.38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53.18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54.20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57.53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715735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M+0.5SD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76.03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65.16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70.82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76.47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220296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Score Median Band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0 - 57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E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0 - 54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E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0 - 54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E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0 - 49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E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0 - 54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E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0 - 53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E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0 - 54 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E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0 - 58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58620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Score Median Band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58 - 76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55 - 70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55 - 70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50 - 65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55 - 70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54 - 71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55 - 70 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59 - 76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87891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Score Median Band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77 - 100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B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71 - 100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B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71 - 100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B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66 - 100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B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71 - 100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B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72 - 100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B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71 - 100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B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77 - 100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67803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Low Scorers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89809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Medium Scorers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819696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High Scorers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689120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of Low Scorers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33.07%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31.13%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31.52%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35.80%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29.57%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37.74%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37.35%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39.30%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776016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of Medium Scorers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38.52%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36.58%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31.13%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30.35%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38.91%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37.35%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32.68%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37.35%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930526"/>
                  </a:ext>
                </a:extLst>
              </a:tr>
              <a:tr h="2715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of High Scorers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28.40%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32.30%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37.35%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33.85%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31.52%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24.90%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29.96%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23.35%</a:t>
                      </a:r>
                      <a:endParaRPr lang="en-IN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1" marR="10491" marT="104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02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57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1C6A4-E234-E0AB-C8D9-3B4EAB94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90" y="272951"/>
            <a:ext cx="9679449" cy="14631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cap="all" dirty="0">
                <a:solidFill>
                  <a:schemeClr val="bg1"/>
                </a:solidFill>
              </a:rPr>
              <a:t>Mapping students to performance bands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69B7B-A318-C3B3-97D3-182C44C5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" y="3429000"/>
            <a:ext cx="12102547" cy="14071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FDE3746-AFD4-A0DB-B54C-C8E47AD41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096996"/>
              </p:ext>
            </p:extLst>
          </p:nvPr>
        </p:nvGraphicFramePr>
        <p:xfrm>
          <a:off x="442290" y="1676400"/>
          <a:ext cx="3284882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7788">
                  <a:extLst>
                    <a:ext uri="{9D8B030D-6E8A-4147-A177-3AD203B41FA5}">
                      <a16:colId xmlns:a16="http://schemas.microsoft.com/office/drawing/2014/main" val="1193188764"/>
                    </a:ext>
                  </a:extLst>
                </a:gridCol>
                <a:gridCol w="2107094">
                  <a:extLst>
                    <a:ext uri="{9D8B030D-6E8A-4147-A177-3AD203B41FA5}">
                      <a16:colId xmlns:a16="http://schemas.microsoft.com/office/drawing/2014/main" val="306867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Colour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Indication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47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 Scorers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38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Medium Scorers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39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Low Scorers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8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73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Human eye seen through transparent digital chart">
            <a:extLst>
              <a:ext uri="{FF2B5EF4-FFF2-40B4-BE49-F238E27FC236}">
                <a16:creationId xmlns:a16="http://schemas.microsoft.com/office/drawing/2014/main" id="{3B6E7000-E36A-D1B3-3A86-54DFACE66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747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76D30-E5DC-8D96-D646-A2EFEF7D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472" y="1771997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0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0188C-9F26-9EA5-1A1A-6979DCCE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2487"/>
            <a:ext cx="4419082" cy="558312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Mapping degrees and careers to 8 intelligence</a:t>
            </a:r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827853-F92B-931C-F392-1E5B538BE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410608"/>
              </p:ext>
            </p:extLst>
          </p:nvPr>
        </p:nvGraphicFramePr>
        <p:xfrm>
          <a:off x="4728053" y="91137"/>
          <a:ext cx="7463945" cy="675854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5825">
                  <a:extLst>
                    <a:ext uri="{9D8B030D-6E8A-4147-A177-3AD203B41FA5}">
                      <a16:colId xmlns:a16="http://schemas.microsoft.com/office/drawing/2014/main" val="435444348"/>
                    </a:ext>
                  </a:extLst>
                </a:gridCol>
                <a:gridCol w="1533790">
                  <a:extLst>
                    <a:ext uri="{9D8B030D-6E8A-4147-A177-3AD203B41FA5}">
                      <a16:colId xmlns:a16="http://schemas.microsoft.com/office/drawing/2014/main" val="2174299155"/>
                    </a:ext>
                  </a:extLst>
                </a:gridCol>
                <a:gridCol w="2877931">
                  <a:extLst>
                    <a:ext uri="{9D8B030D-6E8A-4147-A177-3AD203B41FA5}">
                      <a16:colId xmlns:a16="http://schemas.microsoft.com/office/drawing/2014/main" val="695019869"/>
                    </a:ext>
                  </a:extLst>
                </a:gridCol>
                <a:gridCol w="2996399">
                  <a:extLst>
                    <a:ext uri="{9D8B030D-6E8A-4147-A177-3AD203B41FA5}">
                      <a16:colId xmlns:a16="http://schemas.microsoft.com/office/drawing/2014/main" val="3935027887"/>
                    </a:ext>
                  </a:extLst>
                </a:gridCol>
              </a:tblGrid>
              <a:tr h="256970">
                <a:tc gridSpan="4">
                  <a:txBody>
                    <a:bodyPr/>
                    <a:lstStyle/>
                    <a:p>
                      <a:pPr marL="146304" algn="l" fontAlgn="t">
                        <a:spcBef>
                          <a:spcPts val="690"/>
                        </a:spcBef>
                        <a:spcAft>
                          <a:spcPts val="0"/>
                        </a:spcAft>
                        <a:tabLst>
                          <a:tab pos="1111250" algn="l"/>
                          <a:tab pos="2414270" algn="l"/>
                          <a:tab pos="4379595" algn="l"/>
                        </a:tabLst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Intelligence	                             Indicative</a:t>
                      </a:r>
                      <a:r>
                        <a:rPr lang="en-US" sz="1050" b="0" i="0" u="none" strike="noStrike" spc="-1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degrees</a:t>
                      </a:r>
                      <a:r>
                        <a:rPr lang="en-US" sz="1050" b="0" i="0" u="none" strike="noStrike" spc="-1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</a:t>
                      </a:r>
                      <a:r>
                        <a:rPr lang="en-US" sz="1050" b="0" i="0" u="none" strike="noStrike" spc="-1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pursue	                     Indicative</a:t>
                      </a:r>
                      <a:r>
                        <a:rPr lang="en-US" sz="10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careers</a:t>
                      </a:r>
                      <a:r>
                        <a:rPr lang="en-US" sz="10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</a:t>
                      </a:r>
                      <a:r>
                        <a:rPr lang="en-US" sz="1050" b="0" i="0" u="none" strike="noStrike" spc="-2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pursue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425" marR="30425" marT="15212" marB="1521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A4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373410"/>
                  </a:ext>
                </a:extLst>
              </a:tr>
              <a:tr h="741168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>
                      <a:noFill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marR="210312" algn="l" fontAlgn="t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Visual-Spatial</a:t>
                      </a:r>
                      <a:r>
                        <a:rPr lang="en-US" sz="1050" b="0" i="0" u="none" strike="noStrike" spc="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Intelligence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46304" marR="310896" algn="l" fontAlgn="t">
                        <a:lnSpc>
                          <a:spcPct val="103000"/>
                        </a:lnSpc>
                        <a:spcBef>
                          <a:spcPts val="69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Design,</a:t>
                      </a:r>
                      <a:r>
                        <a:rPr lang="en-US" sz="1050" b="0" i="0" u="none" strike="noStrike" spc="2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Music,</a:t>
                      </a:r>
                      <a:r>
                        <a:rPr lang="en-US" sz="1050" b="0" i="0" u="none" strike="noStrike" spc="2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Engineering, Business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46304" marR="448056" algn="l" fontAlgn="t">
                        <a:lnSpc>
                          <a:spcPct val="103000"/>
                        </a:lnSpc>
                        <a:spcBef>
                          <a:spcPts val="69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interior</a:t>
                      </a:r>
                      <a:r>
                        <a:rPr lang="en-US" sz="1050" b="0" i="0" u="none" strike="noStrike" spc="1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designer,</a:t>
                      </a:r>
                      <a:r>
                        <a:rPr lang="en-US" sz="1050" b="0" i="0" u="none" strike="noStrike" spc="-20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graphic</a:t>
                      </a:r>
                      <a:r>
                        <a:rPr lang="en-US" sz="1050" b="0" i="0" u="none" strike="noStrike" spc="2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designer,</a:t>
                      </a:r>
                      <a:r>
                        <a:rPr lang="en-US" sz="1050" b="0" i="0" u="none" strike="noStrike" spc="3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fashion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designer,</a:t>
                      </a:r>
                      <a:r>
                        <a:rPr lang="en-US" sz="1050" b="0" i="0" u="none" strike="noStrike" spc="3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artist,</a:t>
                      </a:r>
                      <a:r>
                        <a:rPr lang="en-US" sz="1050" b="0" i="0" u="none" strike="noStrike" spc="3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engineer,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photographer,</a:t>
                      </a:r>
                      <a:r>
                        <a:rPr lang="en-US" sz="1050" b="0" i="0" u="none" strike="noStrike" spc="-4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pilot, sculptor,</a:t>
                      </a:r>
                      <a:r>
                        <a:rPr lang="en-US" sz="1050" b="0" i="0" u="none" strike="noStrike" spc="1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urban</a:t>
                      </a:r>
                      <a:r>
                        <a:rPr lang="en-US" sz="1050" b="0" i="0" u="none" strike="noStrike" spc="1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planner, Entrepreneur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99708"/>
                  </a:ext>
                </a:extLst>
              </a:tr>
              <a:tr h="751444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fontAlgn="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>
                      <a:noFill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marR="210312" algn="l" fontAlgn="t">
                        <a:lnSpc>
                          <a:spcPct val="10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Linguistic-Verbal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Intelligence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marL="146304" marR="246888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Law,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Teaching,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Mass</a:t>
                      </a:r>
                      <a:r>
                        <a:rPr lang="en-US" sz="1050" b="0" i="0" u="none" strike="noStrike" spc="1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Communication,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Acting, Business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marL="146304" marR="164592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Writer, editor, journalist, lawyer,</a:t>
                      </a:r>
                      <a:r>
                        <a:rPr lang="en-US" sz="1050" b="0" i="0" u="none" strike="noStrike" spc="-20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teacher,</a:t>
                      </a:r>
                      <a:r>
                        <a:rPr lang="en-US" sz="1050" b="0" i="0" u="none" strike="noStrike" spc="3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historian,</a:t>
                      </a:r>
                      <a:r>
                        <a:rPr lang="en-US" sz="1050" b="0" i="0" u="none" strike="noStrike" spc="3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politician,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poet,</a:t>
                      </a:r>
                      <a:r>
                        <a:rPr lang="en-US" sz="1050" b="0" i="0" u="none" strike="noStrike" spc="1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actor/actress/Music performer,</a:t>
                      </a:r>
                      <a:r>
                        <a:rPr lang="en-US" sz="1050" b="0" i="0" u="none" strike="noStrike" spc="1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librarian,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spc="-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translator,</a:t>
                      </a:r>
                      <a:r>
                        <a:rPr lang="en-US" sz="1050" b="0" i="0" u="none" strike="noStrike" spc="-5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radio</a:t>
                      </a:r>
                      <a:r>
                        <a:rPr lang="en-US" sz="1050" b="0" i="0" u="none" strike="noStrike" spc="-4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or</a:t>
                      </a:r>
                      <a:r>
                        <a:rPr lang="en-US" sz="1050" b="0" i="0" u="none" strike="noStrike" spc="-4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TV</a:t>
                      </a:r>
                      <a:r>
                        <a:rPr lang="en-US" sz="1050" b="0" i="0" u="none" strike="noStrike" spc="-4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announcer, Marketeer, Entrepreneur, Manager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36529"/>
                  </a:ext>
                </a:extLst>
              </a:tr>
              <a:tr h="93259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>
                      <a:noFill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marR="210312" algn="l" fontAlgn="t">
                        <a:lnSpc>
                          <a:spcPct val="103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Logical-Mathematical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Intelligence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marR="219456" algn="l" fontAlgn="t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Engineering, Mathematics, Computer</a:t>
                      </a:r>
                      <a:r>
                        <a:rPr lang="en-US" sz="1050" b="0" i="0" u="none" strike="noStrike" spc="3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Science,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Accountancy, Statistics/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Econometrics, Economics,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Physics,</a:t>
                      </a:r>
                      <a:r>
                        <a:rPr lang="en-US" sz="1050" b="0" i="0" u="none" strike="noStrike" spc="1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Finance,</a:t>
                      </a:r>
                      <a:r>
                        <a:rPr lang="en-US" sz="1050" b="0" i="0" u="none" strike="noStrike" spc="1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Medicine, Business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46304" marR="137160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Scientist,</a:t>
                      </a:r>
                      <a:r>
                        <a:rPr lang="en-US" sz="1050" b="0" i="0" u="none" strike="noStrike" spc="3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mathematician,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computer programmer, engineer,</a:t>
                      </a:r>
                      <a:r>
                        <a:rPr lang="en-US" sz="1050" b="0" i="0" u="none" strike="noStrike" spc="-20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accountant,</a:t>
                      </a:r>
                      <a:r>
                        <a:rPr lang="en-US" sz="1050" b="0" i="0" u="none" strike="noStrike" spc="3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data</a:t>
                      </a:r>
                      <a:r>
                        <a:rPr lang="en-US" sz="1050" b="0" i="0" u="none" strike="noStrike" spc="3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specialist,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economist/</a:t>
                      </a:r>
                      <a:r>
                        <a:rPr lang="en-US" sz="1050" b="0" i="0" u="none" strike="noStrike" spc="1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statistician,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pharmacist, researcher, physicist,</a:t>
                      </a:r>
                      <a:r>
                        <a:rPr lang="en-US" sz="1050" b="0" i="0" u="none" strike="noStrike" spc="-20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auditor,</a:t>
                      </a:r>
                      <a:r>
                        <a:rPr lang="en-US" sz="1050" b="0" i="0" u="none" strike="noStrike" spc="-2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doctor,</a:t>
                      </a:r>
                      <a:r>
                        <a:rPr lang="en-US" sz="1050" b="0" i="0" u="none" strike="noStrike" spc="-1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financial</a:t>
                      </a:r>
                      <a:r>
                        <a:rPr lang="en-US" sz="1050" b="0" i="0" u="none" strike="noStrike" spc="-1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advisor, Manager, Entrepreneur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304878"/>
                  </a:ext>
                </a:extLst>
              </a:tr>
              <a:tr h="846997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fontAlgn="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>
                      <a:noFill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marR="210312" algn="l" fontAlgn="t">
                        <a:lnSpc>
                          <a:spcPct val="10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Bodily-Kinaesthetic</a:t>
                      </a:r>
                      <a:r>
                        <a:rPr lang="en-US" sz="1050" b="0" i="0" u="none" strike="noStrike" spc="-19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Intelligence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marL="146304" marR="164592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Sports</a:t>
                      </a:r>
                      <a:r>
                        <a:rPr lang="en-US" sz="1050" b="0" i="0" u="none" strike="noStrike" spc="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Management,</a:t>
                      </a:r>
                      <a:r>
                        <a:rPr lang="en-US" sz="1050" b="0" i="0" u="none" strike="noStrike" spc="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Dance,</a:t>
                      </a:r>
                      <a:r>
                        <a:rPr lang="en-US" sz="1050" b="0" i="0" u="none" strike="noStrike" spc="-20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Acting,</a:t>
                      </a:r>
                      <a:r>
                        <a:rPr lang="en-US" sz="1050" b="0" i="0" u="none" strike="noStrike" spc="2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Music, Vocational</a:t>
                      </a:r>
                      <a:r>
                        <a:rPr lang="en-US" sz="1050" b="0" i="0" u="none" strike="noStrike" spc="2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Skills</a:t>
                      </a:r>
                      <a:r>
                        <a:rPr lang="en-US" sz="1050" b="0" i="0" u="none" strike="noStrike" spc="3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(e.g.</a:t>
                      </a:r>
                      <a:r>
                        <a:rPr lang="en-US" sz="1050" b="0" i="0" u="none" strike="noStrike" spc="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carpentry)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marL="146304" marR="228600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Dancer or choreographer, body</a:t>
                      </a:r>
                      <a:r>
                        <a:rPr lang="en-US" sz="1050" b="0" i="0" u="none" strike="noStrike" spc="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spc="-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builder,</a:t>
                      </a:r>
                      <a:r>
                        <a:rPr lang="en-US" sz="1050" b="0" i="0" u="none" strike="noStrike" spc="-4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athlete</a:t>
                      </a:r>
                      <a:r>
                        <a:rPr lang="en-US" sz="1050" b="0" i="0" u="none" strike="noStrike" spc="-4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or</a:t>
                      </a:r>
                      <a:r>
                        <a:rPr lang="en-US" sz="1050" b="0" i="0" u="none" strike="noStrike" spc="-4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sportsperson,</a:t>
                      </a:r>
                      <a:r>
                        <a:rPr lang="en-US" sz="1050" b="0" i="0" u="none" strike="noStrike" spc="-20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actor,</a:t>
                      </a:r>
                      <a:r>
                        <a:rPr lang="en-US" sz="1050" b="0" i="0" u="none" strike="noStrike" spc="4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music technician, stage performer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597264"/>
                  </a:ext>
                </a:extLst>
              </a:tr>
              <a:tr h="662971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fontAlgn="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>
                      <a:noFill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algn="l" fontAlgn="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Musical Intelligence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marR="137160" algn="l" fontAlgn="t">
                        <a:lnSpc>
                          <a:spcPct val="10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Music,</a:t>
                      </a:r>
                      <a:r>
                        <a:rPr lang="en-US" sz="1050" b="0" i="0" u="none" strike="noStrike" spc="2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Instruments,</a:t>
                      </a:r>
                      <a:r>
                        <a:rPr lang="en-US" sz="1050" b="0" i="0" u="none" strike="noStrike" spc="2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Singing,</a:t>
                      </a:r>
                      <a:r>
                        <a:rPr lang="en-US" sz="1050" b="0" i="0" u="none" strike="noStrike" spc="-20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Speech</a:t>
                      </a:r>
                      <a:r>
                        <a:rPr lang="en-US" sz="1050" b="0" i="0" u="none" strike="noStrike" spc="3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Therapy, Data Science, Business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46304" marR="265176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Musician,</a:t>
                      </a:r>
                      <a:r>
                        <a:rPr lang="en-US" sz="1050" b="0" i="0" u="none" strike="noStrike" spc="3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music</a:t>
                      </a:r>
                      <a:r>
                        <a:rPr lang="en-US" sz="1050" b="0" i="0" u="none" strike="noStrike" spc="3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teacher,</a:t>
                      </a:r>
                      <a:r>
                        <a:rPr lang="en-US" sz="1050" b="0" i="0" u="none" strike="noStrike" spc="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composer,</a:t>
                      </a:r>
                      <a:r>
                        <a:rPr lang="en-US" sz="1050" b="0" i="0" u="none" strike="noStrike" spc="-3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singer,</a:t>
                      </a:r>
                      <a:r>
                        <a:rPr lang="en-US" sz="1050" b="0" i="0" u="none" strike="noStrike" spc="-3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sound</a:t>
                      </a:r>
                      <a:r>
                        <a:rPr lang="en-US" sz="1050" b="0" i="0" u="none" strike="noStrike" spc="-3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editor,</a:t>
                      </a:r>
                      <a:r>
                        <a:rPr lang="en-US" sz="1050" b="0" i="0" u="none" strike="noStrike" spc="-20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recording</a:t>
                      </a:r>
                      <a:r>
                        <a:rPr lang="en-US" sz="1050" b="0" i="0" u="none" strike="noStrike" spc="2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engineer,</a:t>
                      </a:r>
                      <a:r>
                        <a:rPr lang="en-US" sz="1050" b="0" i="0" u="none" strike="noStrike" spc="2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music</a:t>
                      </a:r>
                      <a:r>
                        <a:rPr lang="en-US" sz="1050" b="0" i="0" u="none" strike="noStrike" spc="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teacher,</a:t>
                      </a:r>
                      <a:r>
                        <a:rPr lang="en-US" sz="1050" b="0" i="0" u="none" strike="noStrike" spc="25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speech</a:t>
                      </a:r>
                      <a:r>
                        <a:rPr lang="en-US" sz="1050" b="0" i="0" u="none" strike="noStrike" spc="3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therapist, data scientist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012661"/>
                  </a:ext>
                </a:extLst>
              </a:tr>
              <a:tr h="927867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>
                      <a:noFill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spc="-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Interpersonal</a:t>
                      </a:r>
                      <a:r>
                        <a:rPr lang="en-US" sz="1050" b="0" i="0" u="none" strike="noStrike" spc="-3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spc="-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Intelligence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marL="146304" marR="310896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Psychology,</a:t>
                      </a:r>
                      <a:r>
                        <a:rPr lang="en-US" sz="1050" b="0" i="0" u="none" strike="noStrike" spc="2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International</a:t>
                      </a:r>
                      <a:r>
                        <a:rPr lang="en-US" sz="1050" b="0" i="0" u="none" strike="noStrike" spc="-19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Relations,</a:t>
                      </a:r>
                      <a:r>
                        <a:rPr lang="en-US" sz="1050" b="0" i="0" u="none" strike="noStrike" spc="2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Sales</a:t>
                      </a:r>
                      <a:r>
                        <a:rPr lang="en-US" sz="1050" b="0" i="0" u="none" strike="noStrike" spc="2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Marketing,</a:t>
                      </a:r>
                      <a:r>
                        <a:rPr lang="en-US" sz="1050" b="0" i="0" u="none" strike="noStrike" spc="1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Social</a:t>
                      </a:r>
                      <a:r>
                        <a:rPr lang="en-US" sz="1050" b="0" i="0" u="none" strike="noStrike" spc="1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Work,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Development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Economics,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Nursing, Tourism, Public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Relations,</a:t>
                      </a:r>
                      <a:r>
                        <a:rPr lang="en-US" sz="1050" b="0" i="0" u="none" strike="noStrike" spc="1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Mediation, Business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marL="146304" marR="201168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Manager, Entrepreneur, Marketeer, Lawyer, Psychologist,</a:t>
                      </a:r>
                      <a:r>
                        <a:rPr lang="en-US" sz="1050" b="0" i="0" u="none" strike="noStrike" spc="2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philosopher,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counsellor,</a:t>
                      </a:r>
                      <a:r>
                        <a:rPr lang="en-US" sz="1050" b="0" i="0" u="none" strike="noStrike" spc="2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salesperson,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politician,</a:t>
                      </a:r>
                      <a:r>
                        <a:rPr lang="en-US" sz="1050" b="0" i="0" u="none" strike="noStrike" spc="2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diplomat,</a:t>
                      </a:r>
                      <a:r>
                        <a:rPr lang="en-US" sz="1050" b="0" i="0" u="none" strike="noStrike" spc="2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social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worker,</a:t>
                      </a:r>
                      <a:r>
                        <a:rPr lang="en-US" sz="1050" b="0" i="0" u="none" strike="noStrike" spc="3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coach,</a:t>
                      </a:r>
                      <a:r>
                        <a:rPr lang="en-US" sz="1050" b="0" i="0" u="none" strike="noStrike" spc="4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teacher, caretaker,</a:t>
                      </a:r>
                      <a:r>
                        <a:rPr lang="en-US" sz="1050" b="0" i="0" u="none" strike="noStrike" spc="3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travel</a:t>
                      </a:r>
                      <a:r>
                        <a:rPr lang="en-US" sz="1050" b="0" i="0" u="none" strike="noStrike" spc="3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agent,</a:t>
                      </a:r>
                      <a:r>
                        <a:rPr lang="en-US" sz="1050" b="0" i="0" u="none" strike="noStrike" spc="3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public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spc="-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mediator,</a:t>
                      </a:r>
                      <a:r>
                        <a:rPr lang="en-US" sz="1050" b="0" i="0" u="none" strike="noStrike" spc="-4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spc="-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public</a:t>
                      </a:r>
                      <a:r>
                        <a:rPr lang="en-US" sz="1050" b="0" i="0" u="none" strike="noStrike" spc="-4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relations</a:t>
                      </a:r>
                      <a:r>
                        <a:rPr lang="en-US" sz="1050" b="0" i="0" u="none" strike="noStrike" spc="-4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expert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82412"/>
                  </a:ext>
                </a:extLst>
              </a:tr>
              <a:tr h="719164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fontAlgn="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>
                      <a:noFill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algn="l" fontAlgn="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spc="-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Intrapersonal</a:t>
                      </a:r>
                      <a:r>
                        <a:rPr lang="en-US" sz="1050" b="0" i="0" u="none" strike="noStrike" spc="-3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spc="-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Intelligence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marR="310896" algn="l" fontAlgn="t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Psychology,</a:t>
                      </a:r>
                      <a:r>
                        <a:rPr lang="en-US" sz="1050" b="0" i="0" u="none" strike="noStrike" spc="3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Journalism,</a:t>
                      </a:r>
                      <a:r>
                        <a:rPr lang="en-US" sz="1050" b="0" i="0" u="none" strike="noStrike" spc="-19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Language,</a:t>
                      </a:r>
                      <a:r>
                        <a:rPr lang="en-US" sz="1050" b="0" i="0" u="none" strike="noStrike" spc="5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Science,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Management,</a:t>
                      </a:r>
                      <a:r>
                        <a:rPr lang="en-US" sz="1050" b="0" i="0" u="none" strike="noStrike" spc="-1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Business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46304" marR="219456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Philosopher, writer,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theorist,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scientist,</a:t>
                      </a:r>
                      <a:r>
                        <a:rPr lang="en-US" sz="1050" b="0" i="0" u="none" strike="noStrike" spc="3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psychologist,</a:t>
                      </a:r>
                      <a:r>
                        <a:rPr lang="en-US" sz="1050" b="0" i="0" u="none" strike="noStrike" spc="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spc="-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criminologist,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career counsellor,</a:t>
                      </a:r>
                      <a:r>
                        <a:rPr lang="en-US" sz="1050" b="0" i="0" u="none" strike="noStrike" spc="-205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healer,</a:t>
                      </a:r>
                      <a:r>
                        <a:rPr lang="en-US" sz="1050" b="0" i="0" u="none" strike="noStrike" spc="3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entrepreneur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27874"/>
                  </a:ext>
                </a:extLst>
              </a:tr>
              <a:tr h="919378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algn="ctr" fontAlgn="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>
                      <a:noFill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algn="l" fontAlgn="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Naturalistic</a:t>
                      </a:r>
                      <a:r>
                        <a:rPr lang="en-US" sz="1050" b="0" i="0" u="none" strike="noStrike" spc="-2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Intelligence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46304" marR="457200" algn="l" fontAlgn="t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Environmental Sciences, Astronomy,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spc="-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Meteorology, Culinary,</a:t>
                      </a:r>
                      <a:r>
                        <a:rPr lang="en-US" sz="1050" b="0" i="0" u="none" strike="noStrike" spc="-20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Photography,</a:t>
                      </a:r>
                      <a:r>
                        <a:rPr lang="en-US" sz="1050" b="0" i="0" u="none" strike="noStrike" spc="5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Veterinary, Communication Design, Business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tc>
                  <a:txBody>
                    <a:bodyPr/>
                    <a:lstStyle/>
                    <a:p>
                      <a:pPr marL="146304" marR="146304" algn="l" fontAlgn="t">
                        <a:lnSpc>
                          <a:spcPct val="103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Environmental Scientist, Biologist,</a:t>
                      </a:r>
                      <a:r>
                        <a:rPr lang="en-US" sz="1050" b="0" i="0" u="none" strike="noStrike" spc="2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conservationist,</a:t>
                      </a:r>
                      <a:r>
                        <a:rPr lang="en-US" sz="1050" b="0" i="0" u="none" strike="noStrike" spc="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landscape</a:t>
                      </a:r>
                      <a:r>
                        <a:rPr lang="en-US" sz="1050" b="0" i="0" u="none" strike="noStrike" spc="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spc="-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designer, astronomer,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meteorologist,</a:t>
                      </a:r>
                      <a:r>
                        <a:rPr lang="en-US" sz="1050" b="0" i="0" u="none" strike="noStrike" spc="-21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chef,</a:t>
                      </a:r>
                      <a:r>
                        <a:rPr lang="en-US" sz="1050" b="0" i="0" u="none" strike="noStrike" spc="25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nature</a:t>
                      </a:r>
                      <a:r>
                        <a:rPr lang="en-US" sz="1050" b="0" i="0" u="none" strike="noStrike" spc="3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photographer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0" marR="3170" marT="3170" marB="0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786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81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26D63D4-0EDC-65CC-3765-BC612914B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7710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932</Words>
  <Application>Microsoft Office PowerPoint</Application>
  <PresentationFormat>Widescreen</PresentationFormat>
  <Paragraphs>276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</vt:lpstr>
      <vt:lpstr>Gill Sans Nova</vt:lpstr>
      <vt:lpstr>Univers</vt:lpstr>
      <vt:lpstr>GradientVTI</vt:lpstr>
      <vt:lpstr>MI Data Analysis &amp; Visualization</vt:lpstr>
      <vt:lpstr>Objective</vt:lpstr>
      <vt:lpstr>DESCRIPTIVE ANALYSIS</vt:lpstr>
      <vt:lpstr>Given Data </vt:lpstr>
      <vt:lpstr>Determination of relative performance score bands</vt:lpstr>
      <vt:lpstr>Mapping students to performance bands</vt:lpstr>
      <vt:lpstr>Visualization</vt:lpstr>
      <vt:lpstr>Mapping degrees and careers to 8 intelligence</vt:lpstr>
      <vt:lpstr>PowerPoint Presentation</vt:lpstr>
      <vt:lpstr>PowerPoint Presentation</vt:lpstr>
      <vt:lpstr>PowerPoint Presentation</vt:lpstr>
      <vt:lpstr>TECHNICAL LEARNINGS</vt:lpstr>
      <vt:lpstr>MANAGEMENT LEARNINGS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 Data Analysis &amp; Visualization</dc:title>
  <dc:creator>Shubham Verma</dc:creator>
  <cp:lastModifiedBy>Shreya Parekh</cp:lastModifiedBy>
  <cp:revision>7</cp:revision>
  <dcterms:created xsi:type="dcterms:W3CDTF">2024-02-04T11:06:44Z</dcterms:created>
  <dcterms:modified xsi:type="dcterms:W3CDTF">2024-02-13T11:22:05Z</dcterms:modified>
</cp:coreProperties>
</file>